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_rels/notesSlide10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2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DE" sz="1800" spc="-1" strike="noStrike">
                <a:solidFill>
                  <a:srgbClr val="000000"/>
                </a:solidFill>
                <a:latin typeface="Calibri"/>
              </a:rPr>
              <a:t>Folie mittels Klicken verschieben</a:t>
            </a:r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&lt;Kopfzeile&gt;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4B208D41-2FE7-4BE8-A623-23064A460203}" type="slidenum">
              <a:rPr b="0" lang="de-DE" sz="1400" spc="-1" strike="noStrike">
                <a:latin typeface="Times New Roman"/>
              </a:rPr>
              <a:t>&lt;Foliennummer&gt;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6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F4C55498-7572-4C40-9D83-3C41DADBE4D5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6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8E82B86C-A53A-463E-AFC0-EB983F3DDEA5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6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99A6D21D-CFA3-4191-B1E1-9C4ACA6D7AD3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7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2BD29783-7F31-4D92-8D5A-BF4BCF11D6AE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7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B3682E3E-DA06-4159-857B-BB43AB8AC7D8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7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08C08EF4-52A4-4FAA-961A-8B315F57BEDE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BF718A3C-EA52-481B-BAE4-12B151EF2D11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8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D7C1E2C8-CB95-46F7-87C2-FC453586FDF9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8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336F0A80-73E1-4C78-B554-9637D9BFAE2D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4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32437B30-7DD5-46C3-AE9D-485D541414A7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9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937D605E-D886-4ED2-AD0B-190F09749277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9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7DFCAAE6-4235-493D-8556-E04313D3D6D6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9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E21F14F7-D625-40A2-99F2-D844C95BE263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4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10F28DCA-AA3E-4A43-BC13-4E2584C0EFE6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5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CE31DF0C-60B0-49BE-A6DB-4D5D6BFD84FB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5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28D32003-FDBD-41A7-A62A-385A3D38E345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5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42E15E21-3C77-4E40-97F7-A72463092487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46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0F85A271-B52D-494C-89C3-E43CE698B9BF}" type="slidenum">
              <a:rPr b="0" lang="en-DE" sz="1200" spc="-1" strike="noStrike">
                <a:latin typeface="Times New Roman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GB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DE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49F191AC-0402-413F-9A8A-8CF23650EEEE}" type="datetime1">
              <a:rPr b="0" lang="de-DE" sz="1200" spc="-1" strike="noStrike">
                <a:solidFill>
                  <a:srgbClr val="8b8b8b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7B086CC-E1BA-4A5C-965F-786F04C5555E}" type="slidenum">
              <a:rPr b="0" lang="en-DE" sz="1200" spc="-1" strike="noStrike">
                <a:solidFill>
                  <a:srgbClr val="8b8b8b"/>
                </a:solidFill>
                <a:latin typeface="Calibri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DE" sz="2800" spc="-1" strike="noStrike">
                <a:solidFill>
                  <a:srgbClr val="000000"/>
                </a:solidFill>
                <a:latin typeface="Calibri"/>
              </a:rPr>
              <a:t>Format des Gliederungstextes durch Klicken bearbeiten</a:t>
            </a:r>
            <a:endParaRPr b="0" lang="en-DE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DE" sz="2000" spc="-1" strike="noStrike">
                <a:solidFill>
                  <a:srgbClr val="000000"/>
                </a:solidFill>
                <a:latin typeface="Calibri"/>
              </a:rPr>
              <a:t>Zweite Gliederungsebene</a:t>
            </a:r>
            <a:endParaRPr b="0" lang="en-DE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DE" sz="1800" spc="-1" strike="noStrike">
                <a:solidFill>
                  <a:srgbClr val="000000"/>
                </a:solidFill>
                <a:latin typeface="Calibri"/>
              </a:rPr>
              <a:t>Dritte Gliederungsebene</a:t>
            </a:r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DE" sz="1800" spc="-1" strike="noStrike">
                <a:solidFill>
                  <a:srgbClr val="000000"/>
                </a:solidFill>
                <a:latin typeface="Calibri"/>
              </a:rPr>
              <a:t>Vierte Gliederungsebene</a:t>
            </a:r>
            <a:endParaRPr b="0" lang="en-DE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DE" sz="2000" spc="-1" strike="noStrike">
                <a:solidFill>
                  <a:srgbClr val="000000"/>
                </a:solidFill>
                <a:latin typeface="Calibri"/>
              </a:rPr>
              <a:t>Fünfte Gliederungsebene</a:t>
            </a:r>
            <a:endParaRPr b="0" lang="en-DE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DE" sz="2000" spc="-1" strike="noStrike">
                <a:solidFill>
                  <a:srgbClr val="000000"/>
                </a:solidFill>
                <a:latin typeface="Calibri"/>
              </a:rPr>
              <a:t>Sechste Gliederungsebene</a:t>
            </a:r>
            <a:endParaRPr b="0" lang="en-DE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DE" sz="2000" spc="-1" strike="noStrike">
                <a:solidFill>
                  <a:srgbClr val="000000"/>
                </a:solidFill>
                <a:latin typeface="Calibri"/>
              </a:rPr>
              <a:t>Siebte Gliederungsebene</a:t>
            </a:r>
            <a:endParaRPr b="0" lang="en-DE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1564920" y="2609280"/>
            <a:ext cx="696744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f3f3f3"/>
                </a:solidFill>
                <a:latin typeface="Calibri"/>
              </a:rPr>
              <a:t>Subscale Algorithmus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48" name="CustomShape 2"/>
          <p:cNvSpPr/>
          <p:nvPr/>
        </p:nvSpPr>
        <p:spPr>
          <a:xfrm>
            <a:off x="4218120" y="3624840"/>
            <a:ext cx="4911480" cy="5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Beschleunigung durch Verteilung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49" name="Line 3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TextShape 4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0260AF22-B857-4CF4-B60D-482FDF32EDE0}" type="datetime1">
              <a:rPr b="0" lang="de-DE" sz="1200" spc="-1" strike="noStrike">
                <a:solidFill>
                  <a:srgbClr val="05acd8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51" name="Line 5"/>
          <p:cNvSpPr/>
          <p:nvPr/>
        </p:nvSpPr>
        <p:spPr>
          <a:xfrm flipV="1">
            <a:off x="1393200" y="6400800"/>
            <a:ext cx="5816160" cy="612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Line 6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Line 7"/>
          <p:cNvSpPr/>
          <p:nvPr/>
        </p:nvSpPr>
        <p:spPr>
          <a:xfrm>
            <a:off x="2031840" y="541800"/>
            <a:ext cx="101599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CustomShape 8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05acd8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55" name="CustomShape 9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56" name="Line 10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5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6EDA9A4A-5BCB-42DA-BBF4-28985BE6ADB1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196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98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CustomShape 10"/>
          <p:cNvSpPr/>
          <p:nvPr/>
        </p:nvSpPr>
        <p:spPr>
          <a:xfrm>
            <a:off x="318600" y="1144080"/>
            <a:ext cx="90972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Import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03" name="CustomShape 11"/>
          <p:cNvSpPr/>
          <p:nvPr/>
        </p:nvSpPr>
        <p:spPr>
          <a:xfrm>
            <a:off x="315000" y="17269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Auslesen von Tensordaten aus beliebigen Medium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04" name="CustomShape 12"/>
          <p:cNvSpPr/>
          <p:nvPr/>
        </p:nvSpPr>
        <p:spPr>
          <a:xfrm>
            <a:off x="315000" y="238752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Überführung in interne Datenstruktur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05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07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08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CustomShape 17"/>
          <p:cNvSpPr/>
          <p:nvPr/>
        </p:nvSpPr>
        <p:spPr>
          <a:xfrm>
            <a:off x="326160" y="2802240"/>
            <a:ext cx="3411720" cy="155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Beliebige Importerimplementierung: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Csv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Json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Xml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Ftp-Server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 …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210" name="Picture 4" descr="Text&#10;&#10;Description automatically generated"/>
          <p:cNvPicPr/>
          <p:nvPr/>
        </p:nvPicPr>
        <p:blipFill>
          <a:blip r:embed="rId1"/>
          <a:stretch/>
        </p:blipFill>
        <p:spPr>
          <a:xfrm>
            <a:off x="4410000" y="690480"/>
            <a:ext cx="7511400" cy="5818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3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B8F23883-A183-4521-A392-BD6EFD0EFA93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214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16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10"/>
          <p:cNvSpPr/>
          <p:nvPr/>
        </p:nvSpPr>
        <p:spPr>
          <a:xfrm>
            <a:off x="337320" y="1144080"/>
            <a:ext cx="87300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Export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21" name="CustomShape 11"/>
          <p:cNvSpPr/>
          <p:nvPr/>
        </p:nvSpPr>
        <p:spPr>
          <a:xfrm>
            <a:off x="315000" y="1726920"/>
            <a:ext cx="3411720" cy="5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Schreiben der Subspace Tabellen und des Clusters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22" name="CustomShape 12"/>
          <p:cNvSpPr/>
          <p:nvPr/>
        </p:nvSpPr>
        <p:spPr>
          <a:xfrm>
            <a:off x="315000" y="238752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Zwischenspeicher 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23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25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26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17"/>
          <p:cNvSpPr/>
          <p:nvPr/>
        </p:nvSpPr>
        <p:spPr>
          <a:xfrm>
            <a:off x="326160" y="2802240"/>
            <a:ext cx="3411720" cy="130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Result: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Subtabellen 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Kandidaten 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Cluster 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Csv Datei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5040000" y="958680"/>
            <a:ext cx="6171840" cy="4981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0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1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02CFA62C-4CB9-4262-AF85-C02269E220CA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232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3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34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5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6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7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8" name="CustomShape 10"/>
          <p:cNvSpPr/>
          <p:nvPr/>
        </p:nvSpPr>
        <p:spPr>
          <a:xfrm>
            <a:off x="329040" y="1144080"/>
            <a:ext cx="178416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CoreSet-Seeker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39" name="CustomShape 11"/>
          <p:cNvSpPr/>
          <p:nvPr/>
        </p:nvSpPr>
        <p:spPr>
          <a:xfrm>
            <a:off x="315000" y="17269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Distanzberechnung zwischen allen Punkten einer übergebenen Dimension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40" name="CustomShape 12"/>
          <p:cNvSpPr/>
          <p:nvPr/>
        </p:nvSpPr>
        <p:spPr>
          <a:xfrm>
            <a:off x="315000" y="261720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Zusammenführen von Punkten mit Distanz kleiner als 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41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2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43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44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5" name="CustomShape 17"/>
          <p:cNvSpPr/>
          <p:nvPr/>
        </p:nvSpPr>
        <p:spPr>
          <a:xfrm>
            <a:off x="315000" y="326124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Filtern von CoreSets mit weniger Punkten als 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46" name="CustomShape 18"/>
          <p:cNvSpPr/>
          <p:nvPr/>
        </p:nvSpPr>
        <p:spPr>
          <a:xfrm>
            <a:off x="326160" y="3906720"/>
            <a:ext cx="3411720" cy="106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Weitere Implementierungs-möglichkeiten: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ParallelCoreSetSeeker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DistributedCoreSetSeeker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247" name="Picture 5" descr="Text&#10;&#10;Description automatically generated"/>
          <p:cNvPicPr/>
          <p:nvPr/>
        </p:nvPicPr>
        <p:blipFill>
          <a:blip r:embed="rId1"/>
          <a:stretch/>
        </p:blipFill>
        <p:spPr>
          <a:xfrm>
            <a:off x="4529160" y="690480"/>
            <a:ext cx="7388640" cy="5723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9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B5B05032-A2CB-4B92-B6A4-5540B93495E7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251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2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53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10"/>
          <p:cNvSpPr/>
          <p:nvPr/>
        </p:nvSpPr>
        <p:spPr>
          <a:xfrm>
            <a:off x="325440" y="1144080"/>
            <a:ext cx="236664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DenseUnitGenerator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58" name="CustomShape 11"/>
          <p:cNvSpPr/>
          <p:nvPr/>
        </p:nvSpPr>
        <p:spPr>
          <a:xfrm>
            <a:off x="315000" y="1726920"/>
            <a:ext cx="3411720" cy="82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Bildung von Kombinationen der Größe  aus allen Punkten des übergebenen CoreSets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59" name="CustomShape 12"/>
          <p:cNvSpPr/>
          <p:nvPr/>
        </p:nvSpPr>
        <p:spPr>
          <a:xfrm>
            <a:off x="315000" y="261720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Rückgabe der Collection von Kombinationssets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60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62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63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4" name="CustomShape 17"/>
          <p:cNvSpPr/>
          <p:nvPr/>
        </p:nvSpPr>
        <p:spPr>
          <a:xfrm>
            <a:off x="315000" y="3261240"/>
            <a:ext cx="3411720" cy="106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Weitere Implementierungs-möglichkeiten: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ParallelDenseUnitGenerator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DistributedDenseUnitGenerator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265" name="Picture 2" descr="Text&#10;&#10;Description automatically generated"/>
          <p:cNvPicPr/>
          <p:nvPr/>
        </p:nvPicPr>
        <p:blipFill>
          <a:blip r:embed="rId1"/>
          <a:stretch/>
        </p:blipFill>
        <p:spPr>
          <a:xfrm>
            <a:off x="4561560" y="824040"/>
            <a:ext cx="7179840" cy="5561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8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F16DFE6F-DC3A-4F18-95D7-3B0D75D6F4B2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269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71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2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3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5" name="CustomShape 10"/>
          <p:cNvSpPr/>
          <p:nvPr/>
        </p:nvSpPr>
        <p:spPr>
          <a:xfrm>
            <a:off x="324720" y="1144080"/>
            <a:ext cx="209232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SubspaceDetector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76" name="CustomShape 11"/>
          <p:cNvSpPr/>
          <p:nvPr/>
        </p:nvSpPr>
        <p:spPr>
          <a:xfrm>
            <a:off x="315000" y="17269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Iteration über alle übergebenen Dense Units und vergleich derer Signaturen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77" name="CustomShape 12"/>
          <p:cNvSpPr/>
          <p:nvPr/>
        </p:nvSpPr>
        <p:spPr>
          <a:xfrm>
            <a:off x="315000" y="2363400"/>
            <a:ext cx="3411720" cy="82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Rückgabe von Subspaces: Collection von Dense Units mit gleicher Signatur in unterschiedlichen Dimensionen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78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80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81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CustomShape 17"/>
          <p:cNvSpPr/>
          <p:nvPr/>
        </p:nvSpPr>
        <p:spPr>
          <a:xfrm>
            <a:off x="315000" y="3246120"/>
            <a:ext cx="3411720" cy="106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Weitere Implementierungs-möglichkeiten: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ParallelSubspaceDetector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DistributedSubspaceDetector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283" name="Picture 2" descr="Text&#10;&#10;Description automatically generated"/>
          <p:cNvPicPr/>
          <p:nvPr/>
        </p:nvPicPr>
        <p:blipFill>
          <a:blip r:embed="rId1"/>
          <a:stretch/>
        </p:blipFill>
        <p:spPr>
          <a:xfrm>
            <a:off x="4578840" y="769680"/>
            <a:ext cx="7153920" cy="5541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EFC3179B-5AAA-415C-96D1-D339F73D7D8A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287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89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2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10"/>
          <p:cNvSpPr/>
          <p:nvPr/>
        </p:nvSpPr>
        <p:spPr>
          <a:xfrm>
            <a:off x="325080" y="1144080"/>
            <a:ext cx="220644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SubspaceCombiner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94" name="CustomShape 11"/>
          <p:cNvSpPr/>
          <p:nvPr/>
        </p:nvSpPr>
        <p:spPr>
          <a:xfrm>
            <a:off x="315000" y="1726920"/>
            <a:ext cx="3411720" cy="82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Auflösen der Subspaces in Collections mit Punkten durch Kombination aller Punkte der Dense Units im Subspace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95" name="CustomShape 12"/>
          <p:cNvSpPr/>
          <p:nvPr/>
        </p:nvSpPr>
        <p:spPr>
          <a:xfrm>
            <a:off x="315000" y="25981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Rückgabe von Clusterkandidaten zur Weiterverarbeitung mit DBSCAN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296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98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299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17"/>
          <p:cNvSpPr/>
          <p:nvPr/>
        </p:nvSpPr>
        <p:spPr>
          <a:xfrm>
            <a:off x="315000" y="3223080"/>
            <a:ext cx="3411720" cy="1063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Weitere Implementierungs-möglichkeiten: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ParallelSubspaceCombiner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  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DistributedSubspaceCombiner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301" name="Picture 2" descr="Text&#10;&#10;Description automatically generated"/>
          <p:cNvPicPr/>
          <p:nvPr/>
        </p:nvPicPr>
        <p:blipFill>
          <a:blip r:embed="rId1"/>
          <a:stretch/>
        </p:blipFill>
        <p:spPr>
          <a:xfrm>
            <a:off x="4665240" y="774720"/>
            <a:ext cx="7256160" cy="5621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EB9D110F-DB4C-4E93-A52B-2E9532448852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305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6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07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10"/>
          <p:cNvSpPr/>
          <p:nvPr/>
        </p:nvSpPr>
        <p:spPr>
          <a:xfrm>
            <a:off x="319680" y="1144080"/>
            <a:ext cx="95688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Factory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312" name="CustomShape 11"/>
          <p:cNvSpPr/>
          <p:nvPr/>
        </p:nvSpPr>
        <p:spPr>
          <a:xfrm>
            <a:off x="315000" y="172692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Beliebige Kombination der Bausteine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13" name="CustomShape 12"/>
          <p:cNvSpPr/>
          <p:nvPr/>
        </p:nvSpPr>
        <p:spPr>
          <a:xfrm>
            <a:off x="315000" y="211716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Vergleich unterschiedlicher Beschleunigungsverfahren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14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5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16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17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8" name="CustomShape 17"/>
          <p:cNvSpPr/>
          <p:nvPr/>
        </p:nvSpPr>
        <p:spPr>
          <a:xfrm>
            <a:off x="315000" y="2752920"/>
            <a:ext cx="3411720" cy="82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Konfliktfreie, parallele Entwicklung weiterer Bausteine dank Open-Close-Principle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319" name="Picture 2" descr="A computer screen capture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4606920" y="824040"/>
            <a:ext cx="7044120" cy="5456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1647720" y="2002320"/>
            <a:ext cx="1006128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f3f3f3"/>
                </a:solidFill>
                <a:latin typeface="Calibri"/>
              </a:rPr>
              <a:t>Anpassung existierende Lösung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321" name="CustomShape 2"/>
          <p:cNvSpPr/>
          <p:nvPr/>
        </p:nvSpPr>
        <p:spPr>
          <a:xfrm>
            <a:off x="1467720" y="3060000"/>
            <a:ext cx="3392280" cy="5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Idee der Verteilung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322" name="Line 3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3" name="TextShape 4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D205F7D9-C658-458E-81FB-DB0FA24F0AB7}" type="datetime1">
              <a:rPr b="0" lang="de-DE" sz="1200" spc="-1" strike="noStrike">
                <a:solidFill>
                  <a:srgbClr val="05acd8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324" name="Line 5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5" name="CustomShape 6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05acd8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26" name="Line 7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7" name="CustomShape 8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28" name="Line 9"/>
          <p:cNvSpPr/>
          <p:nvPr/>
        </p:nvSpPr>
        <p:spPr>
          <a:xfrm>
            <a:off x="2031840" y="541800"/>
            <a:ext cx="711216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9" name="Line 10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0" name="CustomShape 11"/>
          <p:cNvSpPr/>
          <p:nvPr/>
        </p:nvSpPr>
        <p:spPr>
          <a:xfrm>
            <a:off x="826200" y="2002320"/>
            <a:ext cx="56664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05acd8"/>
                </a:solidFill>
                <a:latin typeface="Calibri"/>
              </a:rPr>
              <a:t>3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331" name="Line 12"/>
          <p:cNvSpPr/>
          <p:nvPr/>
        </p:nvSpPr>
        <p:spPr>
          <a:xfrm flipV="1">
            <a:off x="1393200" y="6400800"/>
            <a:ext cx="5816160" cy="612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13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33" name="CustomShape 14"/>
          <p:cNvSpPr/>
          <p:nvPr/>
        </p:nvSpPr>
        <p:spPr>
          <a:xfrm>
            <a:off x="1445400" y="3623040"/>
            <a:ext cx="5394600" cy="5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Problem des vorhandenen Codes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334" name="CustomShape 15"/>
          <p:cNvSpPr/>
          <p:nvPr/>
        </p:nvSpPr>
        <p:spPr>
          <a:xfrm>
            <a:off x="1416960" y="4163040"/>
            <a:ext cx="4523040" cy="5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CalculateRemote-Methode</a:t>
            </a:r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039E9166-71C4-4168-AB84-1B3C45E14145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338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9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40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3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4" name="CustomShape 10"/>
          <p:cNvSpPr/>
          <p:nvPr/>
        </p:nvSpPr>
        <p:spPr>
          <a:xfrm>
            <a:off x="438480" y="1144080"/>
            <a:ext cx="64152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Idee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345" name="CustomShape 11"/>
          <p:cNvSpPr/>
          <p:nvPr/>
        </p:nvSpPr>
        <p:spPr>
          <a:xfrm>
            <a:off x="315000" y="172692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Labels auf einem Knoten bestimmen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46" name="CustomShape 12"/>
          <p:cNvSpPr/>
          <p:nvPr/>
        </p:nvSpPr>
        <p:spPr>
          <a:xfrm>
            <a:off x="315000" y="2117160"/>
            <a:ext cx="3411720" cy="5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Berechnung der Slices auf den Cluster verteilen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47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8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49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50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1" name="CustomShape 17"/>
          <p:cNvSpPr/>
          <p:nvPr/>
        </p:nvSpPr>
        <p:spPr>
          <a:xfrm>
            <a:off x="315000" y="2752920"/>
            <a:ext cx="3411720" cy="5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Slices einsammeln und zusammenführen 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52" name="CustomShape 18"/>
          <p:cNvSpPr/>
          <p:nvPr/>
        </p:nvSpPr>
        <p:spPr>
          <a:xfrm>
            <a:off x="315000" y="332928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Cluster auf einem Knoten berechnen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4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5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5941DC22-ADA2-4C50-BB66-B9E278285B08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356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7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58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10"/>
          <p:cNvSpPr/>
          <p:nvPr/>
        </p:nvSpPr>
        <p:spPr>
          <a:xfrm>
            <a:off x="360000" y="1144080"/>
            <a:ext cx="120240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Probleme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363" name="CustomShape 11"/>
          <p:cNvSpPr/>
          <p:nvPr/>
        </p:nvSpPr>
        <p:spPr>
          <a:xfrm>
            <a:off x="315000" y="172692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Eine Methode: CalculateCadidates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64" name="CustomShape 12"/>
          <p:cNvSpPr/>
          <p:nvPr/>
        </p:nvSpPr>
        <p:spPr>
          <a:xfrm>
            <a:off x="315000" y="2117160"/>
            <a:ext cx="3411720" cy="5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Berechnen und Schreiben der Slices nicht getrennt  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65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67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68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9" name="CustomShape 17"/>
          <p:cNvSpPr/>
          <p:nvPr/>
        </p:nvSpPr>
        <p:spPr>
          <a:xfrm>
            <a:off x="315000" y="2752920"/>
            <a:ext cx="3411720" cy="5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Lesen und zusammenführen der Slices nicht getrennt 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370" name="" descr=""/>
          <p:cNvPicPr/>
          <p:nvPr/>
        </p:nvPicPr>
        <p:blipFill>
          <a:blip r:embed="rId1"/>
          <a:stretch/>
        </p:blipFill>
        <p:spPr>
          <a:xfrm>
            <a:off x="4855680" y="1598400"/>
            <a:ext cx="6304320" cy="3567240"/>
          </a:xfrm>
          <a:prstGeom prst="rect">
            <a:avLst/>
          </a:prstGeom>
          <a:ln w="0">
            <a:noFill/>
          </a:ln>
        </p:spPr>
      </p:pic>
      <p:sp>
        <p:nvSpPr>
          <p:cNvPr id="371" name="CustomShape 18"/>
          <p:cNvSpPr/>
          <p:nvPr/>
        </p:nvSpPr>
        <p:spPr>
          <a:xfrm>
            <a:off x="315000" y="332928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Code: Unantastbare Black Box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78B62A7A-1AAD-4916-A5DD-96E528B92A1E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60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" name="Line 5"/>
          <p:cNvSpPr/>
          <p:nvPr/>
        </p:nvSpPr>
        <p:spPr>
          <a:xfrm>
            <a:off x="2031840" y="541800"/>
            <a:ext cx="7169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2" name="CustomShape 6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63" name="Line 7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4" name="Line 8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" name="Line 9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" name="CustomShape 10"/>
          <p:cNvSpPr/>
          <p:nvPr/>
        </p:nvSpPr>
        <p:spPr>
          <a:xfrm>
            <a:off x="1872360" y="2112840"/>
            <a:ext cx="278856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Analyse des Algorithmus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67" name="CustomShape 11"/>
          <p:cNvSpPr/>
          <p:nvPr/>
        </p:nvSpPr>
        <p:spPr>
          <a:xfrm>
            <a:off x="1862280" y="2584440"/>
            <a:ext cx="3411720" cy="130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Datenaufbereitung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CoreSet-Erzeugung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Kombination zu Dense Units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Dense Unit Kollision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Subspacing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68" name="CustomShape 12"/>
          <p:cNvSpPr/>
          <p:nvPr/>
        </p:nvSpPr>
        <p:spPr>
          <a:xfrm>
            <a:off x="1220760" y="2051280"/>
            <a:ext cx="52848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5400" spc="-1" strike="noStrike">
                <a:solidFill>
                  <a:srgbClr val="05acd8"/>
                </a:solidFill>
                <a:latin typeface="Calibri"/>
              </a:rPr>
              <a:t>1</a:t>
            </a:r>
            <a:endParaRPr b="0" lang="de-DE" sz="5400" spc="-1" strike="noStrike">
              <a:latin typeface="Arial"/>
            </a:endParaRPr>
          </a:p>
        </p:txBody>
      </p:sp>
      <p:sp>
        <p:nvSpPr>
          <p:cNvPr id="69" name="CustomShape 13"/>
          <p:cNvSpPr/>
          <p:nvPr/>
        </p:nvSpPr>
        <p:spPr>
          <a:xfrm>
            <a:off x="1875600" y="4178160"/>
            <a:ext cx="277020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Eigene Implementierung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70" name="CustomShape 14"/>
          <p:cNvSpPr/>
          <p:nvPr/>
        </p:nvSpPr>
        <p:spPr>
          <a:xfrm>
            <a:off x="1862280" y="4649760"/>
            <a:ext cx="3411720" cy="130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Calibri"/>
              </a:rPr>
              <a:t>Import/Export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Calibri"/>
              </a:rPr>
              <a:t>CoreSet-Seeker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Calibri"/>
              </a:rPr>
              <a:t>Dense Unit Generator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Calibri"/>
              </a:rPr>
              <a:t>Subspace Detector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600" spc="-1" strike="noStrike">
                <a:solidFill>
                  <a:srgbClr val="000000"/>
                </a:solidFill>
                <a:latin typeface="Calibri"/>
              </a:rPr>
              <a:t>Subspace Combiner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71" name="CustomShape 15"/>
          <p:cNvSpPr/>
          <p:nvPr/>
        </p:nvSpPr>
        <p:spPr>
          <a:xfrm>
            <a:off x="1220760" y="4116600"/>
            <a:ext cx="52848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5400" spc="-1" strike="noStrike">
                <a:solidFill>
                  <a:srgbClr val="05acd8"/>
                </a:solidFill>
                <a:latin typeface="Calibri"/>
              </a:rPr>
              <a:t>2</a:t>
            </a:r>
            <a:endParaRPr b="0" lang="de-DE" sz="5400" spc="-1" strike="noStrike">
              <a:latin typeface="Arial"/>
            </a:endParaRPr>
          </a:p>
        </p:txBody>
      </p:sp>
      <p:sp>
        <p:nvSpPr>
          <p:cNvPr id="72" name="CustomShape 16"/>
          <p:cNvSpPr/>
          <p:nvPr/>
        </p:nvSpPr>
        <p:spPr>
          <a:xfrm>
            <a:off x="7293240" y="2113920"/>
            <a:ext cx="348804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Anpassung existierende Lösung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73" name="CustomShape 17"/>
          <p:cNvSpPr/>
          <p:nvPr/>
        </p:nvSpPr>
        <p:spPr>
          <a:xfrm>
            <a:off x="7278120" y="258516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xxx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74" name="CustomShape 18"/>
          <p:cNvSpPr/>
          <p:nvPr/>
        </p:nvSpPr>
        <p:spPr>
          <a:xfrm>
            <a:off x="6636600" y="2052360"/>
            <a:ext cx="52848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5400" spc="-1" strike="noStrike">
                <a:solidFill>
                  <a:srgbClr val="05acd8"/>
                </a:solidFill>
                <a:latin typeface="Calibri"/>
              </a:rPr>
              <a:t>3</a:t>
            </a:r>
            <a:endParaRPr b="0" lang="de-DE" sz="5400" spc="-1" strike="noStrike">
              <a:latin typeface="Arial"/>
            </a:endParaRPr>
          </a:p>
        </p:txBody>
      </p:sp>
      <p:sp>
        <p:nvSpPr>
          <p:cNvPr id="75" name="CustomShape 19"/>
          <p:cNvSpPr/>
          <p:nvPr/>
        </p:nvSpPr>
        <p:spPr>
          <a:xfrm>
            <a:off x="7284600" y="4178160"/>
            <a:ext cx="146124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Auswertung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76" name="CustomShape 20"/>
          <p:cNvSpPr/>
          <p:nvPr/>
        </p:nvSpPr>
        <p:spPr>
          <a:xfrm>
            <a:off x="7278120" y="464976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xxx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77" name="CustomShape 21"/>
          <p:cNvSpPr/>
          <p:nvPr/>
        </p:nvSpPr>
        <p:spPr>
          <a:xfrm>
            <a:off x="6636600" y="4116600"/>
            <a:ext cx="52848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5400" spc="-1" strike="noStrike">
                <a:solidFill>
                  <a:srgbClr val="05acd8"/>
                </a:solidFill>
                <a:latin typeface="Calibri"/>
              </a:rPr>
              <a:t>4</a:t>
            </a:r>
            <a:endParaRPr b="0" lang="de-DE" sz="5400" spc="-1" strike="noStrike">
              <a:latin typeface="Arial"/>
            </a:endParaRPr>
          </a:p>
        </p:txBody>
      </p:sp>
      <p:sp>
        <p:nvSpPr>
          <p:cNvPr id="78" name="CustomShape 22"/>
          <p:cNvSpPr/>
          <p:nvPr/>
        </p:nvSpPr>
        <p:spPr>
          <a:xfrm>
            <a:off x="4847400" y="994320"/>
            <a:ext cx="1775160" cy="6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4000" spc="-1" strike="noStrike">
                <a:solidFill>
                  <a:srgbClr val="05acd8"/>
                </a:solidFill>
                <a:latin typeface="Calibri"/>
              </a:rPr>
              <a:t>Agenda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79" name="CustomShape 23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1f2830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80" name="Line 24"/>
          <p:cNvSpPr/>
          <p:nvPr/>
        </p:nvSpPr>
        <p:spPr>
          <a:xfrm flipV="1">
            <a:off x="1393200" y="6400800"/>
            <a:ext cx="5816160" cy="612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" name="CustomShape 25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1f2830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3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4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41202D7D-140C-4E0C-A7E7-48C21B294C7E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375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6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77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8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9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0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1" name="CustomShape 10"/>
          <p:cNvSpPr/>
          <p:nvPr/>
        </p:nvSpPr>
        <p:spPr>
          <a:xfrm>
            <a:off x="360000" y="1144080"/>
            <a:ext cx="162432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CalculateSlice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382" name="CustomShape 11"/>
          <p:cNvSpPr/>
          <p:nvPr/>
        </p:nvSpPr>
        <p:spPr>
          <a:xfrm>
            <a:off x="315000" y="1726920"/>
            <a:ext cx="3411720" cy="154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Bekommt…: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coreSets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labels 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minSignature (Slice)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maxSignature (Slice)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</p:txBody>
      </p:sp>
      <p:sp>
        <p:nvSpPr>
          <p:cNvPr id="383" name="CustomShape 12"/>
          <p:cNvSpPr/>
          <p:nvPr/>
        </p:nvSpPr>
        <p:spPr>
          <a:xfrm>
            <a:off x="180000" y="3420000"/>
            <a:ext cx="3411720" cy="5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Filtert alle DenseUnits raus, die nur in einer Dimension existieren 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84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5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86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87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8" name="CustomShape 17"/>
          <p:cNvSpPr/>
          <p:nvPr/>
        </p:nvSpPr>
        <p:spPr>
          <a:xfrm>
            <a:off x="188280" y="308628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Erstellt die DenseUnits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89" name="CustomShape 18"/>
          <p:cNvSpPr/>
          <p:nvPr/>
        </p:nvSpPr>
        <p:spPr>
          <a:xfrm>
            <a:off x="180000" y="399636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Erstellt den Slice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390" name="CustomShape 19"/>
          <p:cNvSpPr/>
          <p:nvPr/>
        </p:nvSpPr>
        <p:spPr>
          <a:xfrm>
            <a:off x="180000" y="4346280"/>
            <a:ext cx="3411720" cy="5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Gibt den Slice und die Anzahl an Einträgen zurück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391" name="" descr=""/>
          <p:cNvPicPr/>
          <p:nvPr/>
        </p:nvPicPr>
        <p:blipFill>
          <a:blip r:embed="rId1"/>
          <a:stretch/>
        </p:blipFill>
        <p:spPr>
          <a:xfrm>
            <a:off x="4320000" y="1260000"/>
            <a:ext cx="7734600" cy="4437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4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6F694CCC-64AA-41AD-9531-EA25CFAD772F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395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6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397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9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0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1" name="CustomShape 10"/>
          <p:cNvSpPr/>
          <p:nvPr/>
        </p:nvSpPr>
        <p:spPr>
          <a:xfrm>
            <a:off x="187560" y="1144080"/>
            <a:ext cx="305244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CalculateClusterCandidates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402" name="CustomShape 11"/>
          <p:cNvSpPr/>
          <p:nvPr/>
        </p:nvSpPr>
        <p:spPr>
          <a:xfrm>
            <a:off x="315000" y="1726920"/>
            <a:ext cx="3411720" cy="130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Bekommt…: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labels 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minSignature (Slice)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maxSignature (Slice)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</p:txBody>
      </p:sp>
      <p:sp>
        <p:nvSpPr>
          <p:cNvPr id="403" name="CustomShape 12"/>
          <p:cNvSpPr/>
          <p:nvPr/>
        </p:nvSpPr>
        <p:spPr>
          <a:xfrm>
            <a:off x="180000" y="324000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Erstellt die CoreSets 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404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5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406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407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8" name="CustomShape 17"/>
          <p:cNvSpPr/>
          <p:nvPr/>
        </p:nvSpPr>
        <p:spPr>
          <a:xfrm>
            <a:off x="180000" y="290628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Liest die Punkte ein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409" name="CustomShape 18"/>
          <p:cNvSpPr/>
          <p:nvPr/>
        </p:nvSpPr>
        <p:spPr>
          <a:xfrm>
            <a:off x="180000" y="357372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Nutzt die calculateSlice Methode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410" name="" descr=""/>
          <p:cNvPicPr/>
          <p:nvPr/>
        </p:nvPicPr>
        <p:blipFill>
          <a:blip r:embed="rId1"/>
          <a:stretch/>
        </p:blipFill>
        <p:spPr>
          <a:xfrm>
            <a:off x="4445280" y="1339560"/>
            <a:ext cx="7614720" cy="4060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2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A8F0BDC4-6ADE-417B-8C9B-CEE9C176DF2D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414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5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416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7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8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9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0" name="CustomShape 10"/>
          <p:cNvSpPr/>
          <p:nvPr/>
        </p:nvSpPr>
        <p:spPr>
          <a:xfrm>
            <a:off x="360000" y="1144080"/>
            <a:ext cx="197028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CalculateRemote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421" name="CustomShape 11"/>
          <p:cNvSpPr/>
          <p:nvPr/>
        </p:nvSpPr>
        <p:spPr>
          <a:xfrm>
            <a:off x="315000" y="1726920"/>
            <a:ext cx="3411720" cy="130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Bekommt…: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labels 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minSignature (Slice)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maxSignature (Slice)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</p:txBody>
      </p:sp>
      <p:sp>
        <p:nvSpPr>
          <p:cNvPr id="422" name="CustomShape 12"/>
          <p:cNvSpPr/>
          <p:nvPr/>
        </p:nvSpPr>
        <p:spPr>
          <a:xfrm>
            <a:off x="180000" y="324000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Erzeugt den konkreten Algorithmus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423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4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425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426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7" name="CustomShape 17"/>
          <p:cNvSpPr/>
          <p:nvPr/>
        </p:nvSpPr>
        <p:spPr>
          <a:xfrm>
            <a:off x="180000" y="290628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Erzeugt die SubscaleConfig 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428" name="CustomShape 18"/>
          <p:cNvSpPr/>
          <p:nvPr/>
        </p:nvSpPr>
        <p:spPr>
          <a:xfrm>
            <a:off x="180000" y="3573720"/>
            <a:ext cx="3411720" cy="57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- Nutzt die calculateClusterCandidates Methode</a:t>
            </a:r>
            <a:endParaRPr b="0" lang="de-DE" sz="1600" spc="-1" strike="noStrike">
              <a:latin typeface="Arial"/>
            </a:endParaRPr>
          </a:p>
        </p:txBody>
      </p:sp>
      <p:pic>
        <p:nvPicPr>
          <p:cNvPr id="429" name="" descr=""/>
          <p:cNvPicPr/>
          <p:nvPr/>
        </p:nvPicPr>
        <p:blipFill>
          <a:blip r:embed="rId1"/>
          <a:stretch/>
        </p:blipFill>
        <p:spPr>
          <a:xfrm>
            <a:off x="4277160" y="1440000"/>
            <a:ext cx="7782840" cy="4180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CustomShape 1"/>
          <p:cNvSpPr/>
          <p:nvPr/>
        </p:nvSpPr>
        <p:spPr>
          <a:xfrm>
            <a:off x="1611360" y="2002320"/>
            <a:ext cx="401076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f3f3f3"/>
                </a:solidFill>
                <a:latin typeface="Calibri"/>
              </a:rPr>
              <a:t>Auswertung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431" name="CustomShape 2"/>
          <p:cNvSpPr/>
          <p:nvPr/>
        </p:nvSpPr>
        <p:spPr>
          <a:xfrm>
            <a:off x="1701000" y="3080520"/>
            <a:ext cx="1100160" cy="5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xxx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432" name="Line 3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3" name="TextShape 4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0283D244-9E30-4B41-8170-722A8A658578}" type="datetime1">
              <a:rPr b="0" lang="de-DE" sz="1200" spc="-1" strike="noStrike">
                <a:solidFill>
                  <a:srgbClr val="05acd8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434" name="Line 5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5" name="CustomShape 6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05acd8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436" name="Line 7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8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438" name="Line 9"/>
          <p:cNvSpPr/>
          <p:nvPr/>
        </p:nvSpPr>
        <p:spPr>
          <a:xfrm>
            <a:off x="2031840" y="541800"/>
            <a:ext cx="711216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9" name="Line 10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0" name="CustomShape 11"/>
          <p:cNvSpPr/>
          <p:nvPr/>
        </p:nvSpPr>
        <p:spPr>
          <a:xfrm>
            <a:off x="826200" y="2002320"/>
            <a:ext cx="56664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05acd8"/>
                </a:solidFill>
                <a:latin typeface="Calibri"/>
              </a:rPr>
              <a:t>4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441" name="Line 12"/>
          <p:cNvSpPr/>
          <p:nvPr/>
        </p:nvSpPr>
        <p:spPr>
          <a:xfrm flipV="1">
            <a:off x="1393200" y="6400800"/>
            <a:ext cx="5816160" cy="612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2" name="CustomShape 13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630800" y="2002320"/>
            <a:ext cx="797472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f3f3f3"/>
                </a:solidFill>
                <a:latin typeface="Calibri"/>
              </a:rPr>
              <a:t>Analyse des Algorithmus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1725840" y="3080520"/>
            <a:ext cx="4692240" cy="22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Datenaufbereitung</a:t>
            </a:r>
            <a:endParaRPr b="0" lang="de-DE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CoreSet-Erzeugung</a:t>
            </a:r>
            <a:endParaRPr b="0" lang="de-DE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Kombination zu Dense Units</a:t>
            </a:r>
            <a:endParaRPr b="0" lang="de-DE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Dense Unit Kollision</a:t>
            </a:r>
            <a:endParaRPr b="0" lang="de-DE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Subspacing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84" name="Line 3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TextShape 4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A9D8A9EC-6C57-4F53-94A4-E6265F8FD69D}" type="datetime1">
              <a:rPr b="0" lang="de-DE" sz="1200" spc="-1" strike="noStrike">
                <a:solidFill>
                  <a:srgbClr val="05acd8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86" name="Line 5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6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05acd8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88" name="Line 7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8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90" name="Line 9"/>
          <p:cNvSpPr/>
          <p:nvPr/>
        </p:nvSpPr>
        <p:spPr>
          <a:xfrm>
            <a:off x="2031840" y="541800"/>
            <a:ext cx="711216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Line 10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CustomShape 11"/>
          <p:cNvSpPr/>
          <p:nvPr/>
        </p:nvSpPr>
        <p:spPr>
          <a:xfrm>
            <a:off x="826200" y="2002320"/>
            <a:ext cx="56664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DE" sz="6000" spc="-1" strike="noStrike">
                <a:solidFill>
                  <a:srgbClr val="05acd8"/>
                </a:solidFill>
                <a:latin typeface="Calibri"/>
              </a:rPr>
              <a:t>1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93" name="Line 12"/>
          <p:cNvSpPr/>
          <p:nvPr/>
        </p:nvSpPr>
        <p:spPr>
          <a:xfrm flipV="1">
            <a:off x="1393200" y="6400800"/>
            <a:ext cx="5816160" cy="612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13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27F76126-FF45-4120-B021-0B9E339A9616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98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00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10"/>
          <p:cNvSpPr/>
          <p:nvPr/>
        </p:nvSpPr>
        <p:spPr>
          <a:xfrm>
            <a:off x="326520" y="1144080"/>
            <a:ext cx="218052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Datenaufbereitung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05" name="CustomShape 11"/>
          <p:cNvSpPr/>
          <p:nvPr/>
        </p:nvSpPr>
        <p:spPr>
          <a:xfrm>
            <a:off x="315000" y="17269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Markierung jedes Datums mit zufälliger Ganzzahl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06" name="CustomShape 12"/>
          <p:cNvSpPr/>
          <p:nvPr/>
        </p:nvSpPr>
        <p:spPr>
          <a:xfrm>
            <a:off x="315000" y="23875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Schlüssel dient zur Kollisionsdetektion mittels Hashing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07" name="CustomShape 13"/>
          <p:cNvSpPr/>
          <p:nvPr/>
        </p:nvSpPr>
        <p:spPr>
          <a:xfrm>
            <a:off x="315000" y="3037680"/>
            <a:ext cx="3411720" cy="82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Summe mehrerer Schlüssel bildet eindeutigen Wert mit welchem Gruppen verglichen werden können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08" name="Line 14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15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10" name="CustomShape 16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11" name="Line 17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020E9A1A-6CC7-48D9-81C5-A724BCCA3646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115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17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10"/>
          <p:cNvSpPr/>
          <p:nvPr/>
        </p:nvSpPr>
        <p:spPr>
          <a:xfrm>
            <a:off x="320040" y="1144080"/>
            <a:ext cx="216396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CoreSet-Erzeugung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22" name="CustomShape 11"/>
          <p:cNvSpPr/>
          <p:nvPr/>
        </p:nvSpPr>
        <p:spPr>
          <a:xfrm>
            <a:off x="315000" y="17269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Vergleich des gleichen Features über alle Datensätze hinweg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23" name="CustomShape 12"/>
          <p:cNvSpPr/>
          <p:nvPr/>
        </p:nvSpPr>
        <p:spPr>
          <a:xfrm>
            <a:off x="315000" y="2387520"/>
            <a:ext cx="3411720" cy="82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Bildung von CoreSets mit mindestens  Elementen mit einer maximalen Distanz von 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24" name="CustomShape 13"/>
          <p:cNvSpPr/>
          <p:nvPr/>
        </p:nvSpPr>
        <p:spPr>
          <a:xfrm>
            <a:off x="315000" y="3240720"/>
            <a:ext cx="3411720" cy="3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CoreSets sind eindimensionale Cluster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25" name="Line 14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5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27" name="CustomShape 16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28" name="Line 17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18"/>
          <p:cNvSpPr/>
          <p:nvPr/>
        </p:nvSpPr>
        <p:spPr>
          <a:xfrm>
            <a:off x="315000" y="360720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Bildung von CoreSets für jede Dimension isoliert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19F0E939-38C3-43BC-9A15-4EE04E0DE2C8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133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35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10"/>
          <p:cNvSpPr/>
          <p:nvPr/>
        </p:nvSpPr>
        <p:spPr>
          <a:xfrm>
            <a:off x="325080" y="1144080"/>
            <a:ext cx="316800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Kombination zu Dense Units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0" name="CustomShape 11"/>
          <p:cNvSpPr/>
          <p:nvPr/>
        </p:nvSpPr>
        <p:spPr>
          <a:xfrm>
            <a:off x="315000" y="17269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Bildung von Kombinationen der Größe  aus allen Elementen eines CoreSets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41" name="CustomShape 12"/>
          <p:cNvSpPr/>
          <p:nvPr/>
        </p:nvSpPr>
        <p:spPr>
          <a:xfrm>
            <a:off x="315000" y="23875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Unabhängige Dense Unit Kombination für jedes CoreSet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42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44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45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F2CC7791-C04E-498A-8A8F-8F3F7216E295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149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51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4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10"/>
          <p:cNvSpPr/>
          <p:nvPr/>
        </p:nvSpPr>
        <p:spPr>
          <a:xfrm>
            <a:off x="322200" y="1144080"/>
            <a:ext cx="230544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Dense Unit Kollision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56" name="CustomShape 11"/>
          <p:cNvSpPr/>
          <p:nvPr/>
        </p:nvSpPr>
        <p:spPr>
          <a:xfrm>
            <a:off x="315000" y="17269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Vergleich von Dense Units über Dimensionen hinweg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57" name="CustomShape 12"/>
          <p:cNvSpPr/>
          <p:nvPr/>
        </p:nvSpPr>
        <p:spPr>
          <a:xfrm>
            <a:off x="315000" y="23875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Vergleich über Summe der Schlüssel aller Elemente einer Dense Unit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58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60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61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17"/>
          <p:cNvSpPr/>
          <p:nvPr/>
        </p:nvSpPr>
        <p:spPr>
          <a:xfrm>
            <a:off x="326160" y="3025080"/>
            <a:ext cx="3411720" cy="82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Labeling von Dense Units mit den Dimensionen, in welchen sie vorkommen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0" y="0"/>
            <a:ext cx="4070160" cy="685764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2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TextShape 3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0E8F4463-5F08-406D-81FE-6A168D538323}" type="datetime1">
              <a:rPr b="0" lang="de-DE" sz="1200" spc="-1" strike="noStrike">
                <a:solidFill>
                  <a:srgbClr val="1f2830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166" name="Line 4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7" name="CustomShape 5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1f2830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68" name="Line 6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Line 7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Line 8"/>
          <p:cNvSpPr/>
          <p:nvPr/>
        </p:nvSpPr>
        <p:spPr>
          <a:xfrm>
            <a:off x="2031840" y="541800"/>
            <a:ext cx="203868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Line 9"/>
          <p:cNvSpPr/>
          <p:nvPr/>
        </p:nvSpPr>
        <p:spPr>
          <a:xfrm>
            <a:off x="1343520" y="6400800"/>
            <a:ext cx="2727000" cy="0"/>
          </a:xfrm>
          <a:prstGeom prst="line">
            <a:avLst/>
          </a:prstGeom>
          <a:ln w="28575">
            <a:solidFill>
              <a:srgbClr val="1f28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10"/>
          <p:cNvSpPr/>
          <p:nvPr/>
        </p:nvSpPr>
        <p:spPr>
          <a:xfrm>
            <a:off x="321120" y="1144080"/>
            <a:ext cx="136512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2000" spc="-1" strike="noStrike">
                <a:solidFill>
                  <a:srgbClr val="000000"/>
                </a:solidFill>
                <a:latin typeface="Calibri"/>
              </a:rPr>
              <a:t>Subspacing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73" name="CustomShape 11"/>
          <p:cNvSpPr/>
          <p:nvPr/>
        </p:nvSpPr>
        <p:spPr>
          <a:xfrm>
            <a:off x="315000" y="17269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Aggregation von Dense Units mit gleichem Dimensionslabel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74" name="CustomShape 12"/>
          <p:cNvSpPr/>
          <p:nvPr/>
        </p:nvSpPr>
        <p:spPr>
          <a:xfrm>
            <a:off x="315000" y="2387520"/>
            <a:ext cx="34117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Kombination aller Punkte der Dense Units zu einem Subspace</a:t>
            </a:r>
            <a:endParaRPr b="0" lang="de-DE" sz="1600" spc="-1" strike="noStrike">
              <a:latin typeface="Arial"/>
            </a:endParaRPr>
          </a:p>
        </p:txBody>
      </p:sp>
      <p:sp>
        <p:nvSpPr>
          <p:cNvPr id="175" name="Line 13"/>
          <p:cNvSpPr/>
          <p:nvPr/>
        </p:nvSpPr>
        <p:spPr>
          <a:xfrm>
            <a:off x="4070520" y="6400800"/>
            <a:ext cx="31388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4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77" name="CustomShape 15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78" name="Line 16"/>
          <p:cNvSpPr/>
          <p:nvPr/>
        </p:nvSpPr>
        <p:spPr>
          <a:xfrm>
            <a:off x="4070520" y="541800"/>
            <a:ext cx="50734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17"/>
          <p:cNvSpPr/>
          <p:nvPr/>
        </p:nvSpPr>
        <p:spPr>
          <a:xfrm>
            <a:off x="315000" y="2996640"/>
            <a:ext cx="3411720" cy="82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000000"/>
                </a:solidFill>
                <a:latin typeface="Calibri"/>
              </a:rPr>
              <a:t>Subspaces sind gefilterte Sets an Clusterkandidaten die final mit DBSCAN analysiert werden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f28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632960" y="2002320"/>
            <a:ext cx="793224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f3f3f3"/>
                </a:solidFill>
                <a:latin typeface="Calibri"/>
              </a:rPr>
              <a:t>Eigene Implementierung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1717560" y="3080520"/>
            <a:ext cx="3780720" cy="222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Import/Export</a:t>
            </a:r>
            <a:endParaRPr b="0" lang="de-DE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CoreSet-Seeker</a:t>
            </a:r>
            <a:endParaRPr b="0" lang="de-DE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Dense Unit Generator</a:t>
            </a:r>
            <a:endParaRPr b="0" lang="de-DE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Subspace Detector</a:t>
            </a:r>
            <a:endParaRPr b="0" lang="de-DE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3f3f3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f3f3f3"/>
                </a:solidFill>
                <a:latin typeface="Calibri"/>
              </a:rPr>
              <a:t>Subspace Combiner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182" name="Line 3"/>
          <p:cNvSpPr/>
          <p:nvPr/>
        </p:nvSpPr>
        <p:spPr>
          <a:xfrm>
            <a:off x="0" y="6400800"/>
            <a:ext cx="38304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TextShape 4"/>
          <p:cNvSpPr txBox="1"/>
          <p:nvPr/>
        </p:nvSpPr>
        <p:spPr>
          <a:xfrm>
            <a:off x="458640" y="621828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144796DA-480B-4692-8023-F1B364076CCD}" type="datetime1">
              <a:rPr b="0" lang="de-DE" sz="1200" spc="-1" strike="noStrike">
                <a:solidFill>
                  <a:srgbClr val="05acd8"/>
                </a:solidFill>
                <a:latin typeface="Calibri"/>
              </a:rPr>
              <a:t>13.02.2023</a:t>
            </a:fld>
            <a:endParaRPr b="0" lang="de-DE" sz="1200" spc="-1" strike="noStrike">
              <a:latin typeface="Times New Roman"/>
            </a:endParaRPr>
          </a:p>
        </p:txBody>
      </p:sp>
      <p:sp>
        <p:nvSpPr>
          <p:cNvPr id="184" name="Line 5"/>
          <p:cNvSpPr/>
          <p:nvPr/>
        </p:nvSpPr>
        <p:spPr>
          <a:xfrm>
            <a:off x="0" y="541800"/>
            <a:ext cx="45828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5" name="CustomShape 6"/>
          <p:cNvSpPr/>
          <p:nvPr/>
        </p:nvSpPr>
        <p:spPr>
          <a:xfrm>
            <a:off x="465840" y="403560"/>
            <a:ext cx="155880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DE" sz="1200" spc="-1" strike="noStrike">
                <a:solidFill>
                  <a:srgbClr val="05acd8"/>
                </a:solidFill>
                <a:latin typeface="Calibri"/>
              </a:rPr>
              <a:t>Hochschule Offenburg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86" name="Line 7"/>
          <p:cNvSpPr/>
          <p:nvPr/>
        </p:nvSpPr>
        <p:spPr>
          <a:xfrm>
            <a:off x="11564640" y="6400800"/>
            <a:ext cx="6271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CustomShape 8"/>
          <p:cNvSpPr/>
          <p:nvPr/>
        </p:nvSpPr>
        <p:spPr>
          <a:xfrm>
            <a:off x="9209880" y="403560"/>
            <a:ext cx="243216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Verteilung des Subscale Algorithmus</a:t>
            </a:r>
            <a:endParaRPr b="0" lang="de-DE" sz="1200" spc="-1" strike="noStrike">
              <a:latin typeface="Arial"/>
            </a:endParaRPr>
          </a:p>
        </p:txBody>
      </p:sp>
      <p:sp>
        <p:nvSpPr>
          <p:cNvPr id="188" name="Line 9"/>
          <p:cNvSpPr/>
          <p:nvPr/>
        </p:nvSpPr>
        <p:spPr>
          <a:xfrm>
            <a:off x="2031840" y="541800"/>
            <a:ext cx="711216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Line 10"/>
          <p:cNvSpPr/>
          <p:nvPr/>
        </p:nvSpPr>
        <p:spPr>
          <a:xfrm>
            <a:off x="11651040" y="546840"/>
            <a:ext cx="540720" cy="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CustomShape 11"/>
          <p:cNvSpPr/>
          <p:nvPr/>
        </p:nvSpPr>
        <p:spPr>
          <a:xfrm>
            <a:off x="826200" y="2002320"/>
            <a:ext cx="566640" cy="100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05acd8"/>
                </a:solidFill>
                <a:latin typeface="Calibri"/>
              </a:rPr>
              <a:t>2</a:t>
            </a:r>
            <a:endParaRPr b="0" lang="de-DE" sz="6000" spc="-1" strike="noStrike">
              <a:latin typeface="Arial"/>
            </a:endParaRPr>
          </a:p>
        </p:txBody>
      </p:sp>
      <p:sp>
        <p:nvSpPr>
          <p:cNvPr id="191" name="Line 12"/>
          <p:cNvSpPr/>
          <p:nvPr/>
        </p:nvSpPr>
        <p:spPr>
          <a:xfrm flipV="1">
            <a:off x="1393200" y="6400800"/>
            <a:ext cx="5816160" cy="6120"/>
          </a:xfrm>
          <a:prstGeom prst="line">
            <a:avLst/>
          </a:prstGeom>
          <a:ln w="28575">
            <a:solidFill>
              <a:srgbClr val="05ac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2" name="CustomShape 13"/>
          <p:cNvSpPr/>
          <p:nvPr/>
        </p:nvSpPr>
        <p:spPr>
          <a:xfrm>
            <a:off x="7268400" y="6262560"/>
            <a:ext cx="4231440" cy="27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200" spc="-1" strike="noStrike">
                <a:solidFill>
                  <a:srgbClr val="05acd8"/>
                </a:solidFill>
                <a:latin typeface="Calibri"/>
              </a:rPr>
              <a:t>Steven Schall, William Mendat, Matthias Reichenbach, Max Ernst</a:t>
            </a:r>
            <a:endParaRPr b="0" lang="de-DE" sz="12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Application>LibreOffice/7.0.1.2$Windows_X86_64 LibreOffice_project/7cbcfc562f6eb6708b5ff7d7397325de9e764452</Application>
  <Words>705</Words>
  <Paragraphs>180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2023-01-08T09:36:00Z</dcterms:created>
  <dc:creator>Max Ernst</dc:creator>
  <dc:description/>
  <dc:language>de-DE</dc:language>
  <cp:lastModifiedBy/>
  <dcterms:modified xsi:type="dcterms:W3CDTF">2023-02-13T18:36:31Z</dcterms:modified>
  <cp:revision>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12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17</vt:i4>
  </property>
</Properties>
</file>